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0AA"/>
    <a:srgbClr val="2B476C"/>
    <a:srgbClr val="314659"/>
    <a:srgbClr val="8A0000"/>
    <a:srgbClr val="B31346"/>
    <a:srgbClr val="941100"/>
    <a:srgbClr val="A80000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E6673-D4A8-704E-B6A6-FFB4F55E1B53}" type="datetimeFigureOut">
              <a:rPr lang="es-ES_tradnl" smtClean="0"/>
              <a:t>25/03/2024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8AE22-AEE2-9441-926A-8CDEDC2DD53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507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3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4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0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53D8-ECC2-4836-A583-B4772D6B4D1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5613EE-D331-7483-BA5A-90BEFA09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8" y="0"/>
            <a:ext cx="12164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1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5">
            <a:extLst>
              <a:ext uri="{FF2B5EF4-FFF2-40B4-BE49-F238E27FC236}">
                <a16:creationId xmlns:a16="http://schemas.microsoft.com/office/drawing/2014/main" id="{15F25963-BE88-EB30-F160-B71FE4547660}"/>
              </a:ext>
            </a:extLst>
          </p:cNvPr>
          <p:cNvSpPr txBox="1"/>
          <p:nvPr/>
        </p:nvSpPr>
        <p:spPr>
          <a:xfrm>
            <a:off x="3961588" y="364143"/>
            <a:ext cx="4425954" cy="58671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0" y="6237369"/>
            <a:ext cx="12192000" cy="620631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/>
            <a:r>
              <a:rPr lang="es-ES_tradnl" dirty="0">
                <a:solidFill>
                  <a:schemeClr val="bg1"/>
                </a:solidFill>
              </a:rPr>
              <a:t>Reference </a:t>
            </a:r>
            <a:r>
              <a:rPr lang="es-ES_tradnl" i="1" dirty="0">
                <a:solidFill>
                  <a:schemeClr val="bg1"/>
                </a:solidFill>
              </a:rPr>
              <a:t>(</a:t>
            </a:r>
            <a:r>
              <a:rPr lang="es-ES_tradnl" i="1" dirty="0" err="1">
                <a:solidFill>
                  <a:schemeClr val="bg1"/>
                </a:solidFill>
              </a:rPr>
              <a:t>Only</a:t>
            </a:r>
            <a:r>
              <a:rPr lang="es-ES_tradnl" i="1" dirty="0">
                <a:solidFill>
                  <a:schemeClr val="bg1"/>
                </a:solidFill>
              </a:rPr>
              <a:t> principal </a:t>
            </a:r>
            <a:r>
              <a:rPr lang="es-ES_tradnl" i="1" dirty="0" err="1">
                <a:solidFill>
                  <a:schemeClr val="bg1"/>
                </a:solidFill>
              </a:rPr>
              <a:t>author</a:t>
            </a:r>
            <a:r>
              <a:rPr lang="es-ES_tradnl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E37CF3F-3C68-8707-7C43-80F29370EA02}"/>
              </a:ext>
            </a:extLst>
          </p:cNvPr>
          <p:cNvSpPr/>
          <p:nvPr/>
        </p:nvSpPr>
        <p:spPr>
          <a:xfrm>
            <a:off x="-436" y="-1838"/>
            <a:ext cx="12192436" cy="400110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txBody>
          <a:bodyPr wrap="square">
            <a:spAutoFit/>
          </a:bodyPr>
          <a:lstStyle/>
          <a:p>
            <a:r>
              <a:rPr lang="es-ES_tradnl" sz="2000" b="1" i="1" dirty="0">
                <a:solidFill>
                  <a:schemeClr val="bg1"/>
                </a:solidFill>
              </a:rPr>
              <a:t>(</a:t>
            </a:r>
            <a:r>
              <a:rPr lang="es-ES_tradnl" sz="2000" b="1" i="1" dirty="0" err="1">
                <a:solidFill>
                  <a:schemeClr val="bg1"/>
                </a:solidFill>
              </a:rPr>
              <a:t>Option</a:t>
            </a:r>
            <a:r>
              <a:rPr lang="es-ES_tradnl" sz="2000" b="1" i="1" dirty="0">
                <a:solidFill>
                  <a:schemeClr val="bg1"/>
                </a:solidFill>
              </a:rPr>
              <a:t> 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835CF7-DBA9-2BBC-795F-0384C4447F6B}"/>
              </a:ext>
            </a:extLst>
          </p:cNvPr>
          <p:cNvSpPr txBox="1"/>
          <p:nvPr/>
        </p:nvSpPr>
        <p:spPr>
          <a:xfrm>
            <a:off x="1516566" y="-83538"/>
            <a:ext cx="928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RUNNING TITLE </a:t>
            </a:r>
            <a:r>
              <a:rPr lang="en-US" sz="2800" i="1" dirty="0">
                <a:solidFill>
                  <a:schemeClr val="bg1"/>
                </a:solidFill>
              </a:rPr>
              <a:t>(One phrase only)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F9B99755-2113-3F14-2D80-453337A4AE60}"/>
              </a:ext>
            </a:extLst>
          </p:cNvPr>
          <p:cNvSpPr txBox="1"/>
          <p:nvPr/>
        </p:nvSpPr>
        <p:spPr>
          <a:xfrm>
            <a:off x="4738254" y="498762"/>
            <a:ext cx="286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MAIN RESULTS</a:t>
            </a:r>
            <a:endParaRPr lang="en-US" dirty="0"/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F3B21202-EB3E-F099-E8F3-E26499C1AC08}"/>
              </a:ext>
            </a:extLst>
          </p:cNvPr>
          <p:cNvSpPr txBox="1"/>
          <p:nvPr/>
        </p:nvSpPr>
        <p:spPr>
          <a:xfrm>
            <a:off x="4438995" y="2061556"/>
            <a:ext cx="344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Categorize and prevail the results with the greatest clinical relevance</a:t>
            </a: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D9C9EEA2-35C0-6D25-C377-65714AF4C2FA}"/>
              </a:ext>
            </a:extLst>
          </p:cNvPr>
          <p:cNvSpPr txBox="1"/>
          <p:nvPr/>
        </p:nvSpPr>
        <p:spPr>
          <a:xfrm>
            <a:off x="4538952" y="4389120"/>
            <a:ext cx="290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NUMERICAL VALUES</a:t>
            </a:r>
          </a:p>
          <a:p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INFOGRAPHIC RESOURCES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C5EB4EA3-AF11-5747-0429-6F25E08D3204}"/>
              </a:ext>
            </a:extLst>
          </p:cNvPr>
          <p:cNvSpPr txBox="1"/>
          <p:nvPr/>
        </p:nvSpPr>
        <p:spPr>
          <a:xfrm>
            <a:off x="8839012" y="498762"/>
            <a:ext cx="298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MAIN CONCLUSIONS 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C0FF5056-F2FF-A0DA-23BD-AE2F7A22F626}"/>
              </a:ext>
            </a:extLst>
          </p:cNvPr>
          <p:cNvSpPr txBox="1"/>
          <p:nvPr/>
        </p:nvSpPr>
        <p:spPr>
          <a:xfrm>
            <a:off x="8761615" y="2061556"/>
            <a:ext cx="3067396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Main message that you want to convey to the reader</a:t>
            </a:r>
          </a:p>
          <a:p>
            <a:pPr algn="ctr">
              <a:spcAft>
                <a:spcPts val="1000"/>
              </a:spcAft>
            </a:pPr>
            <a:r>
              <a:rPr lang="en-US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(2 or 3 maximum</a:t>
            </a: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)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95694A2C-A7A4-F038-5C95-109101E96399}"/>
              </a:ext>
            </a:extLst>
          </p:cNvPr>
          <p:cNvSpPr txBox="1"/>
          <p:nvPr/>
        </p:nvSpPr>
        <p:spPr>
          <a:xfrm>
            <a:off x="451034" y="1987707"/>
            <a:ext cx="3059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err="1">
                <a:solidFill>
                  <a:srgbClr val="2B476C"/>
                </a:solidFill>
                <a:ea typeface="Avenir Book" charset="0"/>
                <a:cs typeface="Avenir Book" charset="0"/>
              </a:rPr>
              <a:t>Populations</a:t>
            </a: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, </a:t>
            </a:r>
            <a:r>
              <a:rPr lang="es-ES_tradnl" sz="1600" b="1" dirty="0" err="1">
                <a:solidFill>
                  <a:srgbClr val="2B476C"/>
                </a:solidFill>
                <a:ea typeface="Avenir Book" charset="0"/>
                <a:cs typeface="Avenir Book" charset="0"/>
              </a:rPr>
              <a:t>procedures</a:t>
            </a: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, </a:t>
            </a:r>
            <a:r>
              <a:rPr lang="es-ES_tradnl" sz="1600" b="1" dirty="0" err="1">
                <a:solidFill>
                  <a:srgbClr val="2B476C"/>
                </a:solidFill>
                <a:ea typeface="Avenir Book" charset="0"/>
                <a:cs typeface="Avenir Book" charset="0"/>
              </a:rPr>
              <a:t>treatment</a:t>
            </a: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 </a:t>
            </a:r>
            <a:r>
              <a:rPr lang="es-ES_tradnl" sz="1600" b="1" dirty="0" err="1">
                <a:solidFill>
                  <a:srgbClr val="2B476C"/>
                </a:solidFill>
                <a:ea typeface="Avenir Book" charset="0"/>
                <a:cs typeface="Avenir Book" charset="0"/>
              </a:rPr>
              <a:t>options</a:t>
            </a: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…</a:t>
            </a:r>
            <a:endParaRPr lang="en-US" dirty="0"/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4FFD5108-2B2E-7649-486E-7E9C993C8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89" y="6327339"/>
            <a:ext cx="968991" cy="458068"/>
          </a:xfrm>
          <a:prstGeom prst="rect">
            <a:avLst/>
          </a:prstGeom>
        </p:spPr>
      </p:pic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AB32557-6B83-669E-5C61-785621A760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6" t="50000" b="8469"/>
          <a:stretch/>
        </p:blipFill>
        <p:spPr>
          <a:xfrm>
            <a:off x="10306464" y="6276465"/>
            <a:ext cx="1681095" cy="549700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A9DD2CE4-6921-756A-87E2-94E2C742CADA}"/>
              </a:ext>
            </a:extLst>
          </p:cNvPr>
          <p:cNvSpPr txBox="1"/>
          <p:nvPr/>
        </p:nvSpPr>
        <p:spPr>
          <a:xfrm>
            <a:off x="167441" y="510231"/>
            <a:ext cx="3566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APPROACH</a:t>
            </a:r>
          </a:p>
          <a:p>
            <a:pPr algn="ctr"/>
            <a:endParaRPr lang="es-ES_tradnl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VARIABLES TO ANALYZE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8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1330" y="500750"/>
            <a:ext cx="9164340" cy="563331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67E31-A146-E07F-B3B7-EF90371A9379}"/>
              </a:ext>
            </a:extLst>
          </p:cNvPr>
          <p:cNvSpPr txBox="1"/>
          <p:nvPr/>
        </p:nvSpPr>
        <p:spPr>
          <a:xfrm>
            <a:off x="167441" y="753471"/>
            <a:ext cx="2491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APPROACH</a:t>
            </a:r>
          </a:p>
          <a:p>
            <a:pPr algn="ctr"/>
            <a:endParaRPr lang="es-ES_tradnl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VARIABLES TO ANALYZE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5889CA26-8662-A36F-14D8-EA6298AA911D}"/>
              </a:ext>
            </a:extLst>
          </p:cNvPr>
          <p:cNvSpPr txBox="1"/>
          <p:nvPr/>
        </p:nvSpPr>
        <p:spPr>
          <a:xfrm>
            <a:off x="3798911" y="753471"/>
            <a:ext cx="286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MAIN RESULTS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95BF67-84A9-3E0F-1813-C896C1C829F6}"/>
              </a:ext>
            </a:extLst>
          </p:cNvPr>
          <p:cNvSpPr txBox="1"/>
          <p:nvPr/>
        </p:nvSpPr>
        <p:spPr>
          <a:xfrm>
            <a:off x="8321208" y="753470"/>
            <a:ext cx="33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MAIN CONCLUSIONS</a:t>
            </a:r>
            <a:endParaRPr lang="en-U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E37CF3F-3C68-8707-7C43-80F29370EA02}"/>
              </a:ext>
            </a:extLst>
          </p:cNvPr>
          <p:cNvSpPr/>
          <p:nvPr/>
        </p:nvSpPr>
        <p:spPr>
          <a:xfrm>
            <a:off x="-436" y="-1838"/>
            <a:ext cx="12192436" cy="400110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txBody>
          <a:bodyPr wrap="square">
            <a:spAutoFit/>
          </a:bodyPr>
          <a:lstStyle/>
          <a:p>
            <a:r>
              <a:rPr lang="es-ES_tradnl" sz="2000" b="1" i="1" dirty="0">
                <a:solidFill>
                  <a:schemeClr val="bg1"/>
                </a:solidFill>
              </a:rPr>
              <a:t>(</a:t>
            </a:r>
            <a:r>
              <a:rPr lang="es-ES_tradnl" sz="2000" b="1" i="1" dirty="0" err="1">
                <a:solidFill>
                  <a:schemeClr val="bg1"/>
                </a:solidFill>
              </a:rPr>
              <a:t>Option</a:t>
            </a:r>
            <a:r>
              <a:rPr lang="es-ES_tradnl" sz="2000" b="1" i="1" dirty="0">
                <a:solidFill>
                  <a:schemeClr val="bg1"/>
                </a:solidFill>
              </a:rPr>
              <a:t> 2)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6CF9EFE-293C-4821-544E-5503D4557FDF}"/>
              </a:ext>
            </a:extLst>
          </p:cNvPr>
          <p:cNvSpPr/>
          <p:nvPr/>
        </p:nvSpPr>
        <p:spPr>
          <a:xfrm>
            <a:off x="0" y="6237369"/>
            <a:ext cx="12192000" cy="620631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/>
            <a:r>
              <a:rPr lang="es-ES_tradnl" dirty="0">
                <a:solidFill>
                  <a:schemeClr val="bg1"/>
                </a:solidFill>
              </a:rPr>
              <a:t>Reference </a:t>
            </a:r>
            <a:r>
              <a:rPr lang="es-ES_tradnl" i="1" dirty="0">
                <a:solidFill>
                  <a:schemeClr val="bg1"/>
                </a:solidFill>
              </a:rPr>
              <a:t>(</a:t>
            </a:r>
            <a:r>
              <a:rPr lang="es-ES_tradnl" i="1" dirty="0" err="1">
                <a:solidFill>
                  <a:schemeClr val="bg1"/>
                </a:solidFill>
              </a:rPr>
              <a:t>Only</a:t>
            </a:r>
            <a:r>
              <a:rPr lang="es-ES_tradnl" i="1" dirty="0">
                <a:solidFill>
                  <a:schemeClr val="bg1"/>
                </a:solidFill>
              </a:rPr>
              <a:t> principal </a:t>
            </a:r>
            <a:r>
              <a:rPr lang="es-ES_tradnl" i="1" dirty="0" err="1">
                <a:solidFill>
                  <a:schemeClr val="bg1"/>
                </a:solidFill>
              </a:rPr>
              <a:t>author</a:t>
            </a:r>
            <a:r>
              <a:rPr lang="es-ES_tradnl" i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3F556F23-9AE6-45A5-468A-D8F383D29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89" y="6327339"/>
            <a:ext cx="968991" cy="458068"/>
          </a:xfrm>
          <a:prstGeom prst="rect">
            <a:avLst/>
          </a:prstGeom>
        </p:spPr>
      </p:pic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B1C87D6-7C44-8577-E603-17BBFC65D7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6" t="50000" b="8469"/>
          <a:stretch/>
        </p:blipFill>
        <p:spPr>
          <a:xfrm>
            <a:off x="10306464" y="6276465"/>
            <a:ext cx="1681095" cy="549700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0105BC33-A224-0C15-7008-19F214F9F231}"/>
              </a:ext>
            </a:extLst>
          </p:cNvPr>
          <p:cNvSpPr txBox="1"/>
          <p:nvPr/>
        </p:nvSpPr>
        <p:spPr>
          <a:xfrm>
            <a:off x="1516566" y="-83538"/>
            <a:ext cx="928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RUNNING TITLE </a:t>
            </a:r>
            <a:r>
              <a:rPr lang="en-US" sz="2800" i="1" dirty="0">
                <a:solidFill>
                  <a:schemeClr val="bg1"/>
                </a:solidFill>
              </a:rPr>
              <a:t>(One phrase only)</a:t>
            </a:r>
          </a:p>
        </p:txBody>
      </p:sp>
    </p:spTree>
    <p:extLst>
      <p:ext uri="{BB962C8B-B14F-4D97-AF65-F5344CB8AC3E}">
        <p14:creationId xmlns:p14="http://schemas.microsoft.com/office/powerpoint/2010/main" val="1725887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87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M Targarona</dc:creator>
  <cp:lastModifiedBy>Revista Colombiana de Cirugía</cp:lastModifiedBy>
  <cp:revision>105</cp:revision>
  <dcterms:created xsi:type="dcterms:W3CDTF">2017-06-05T19:32:59Z</dcterms:created>
  <dcterms:modified xsi:type="dcterms:W3CDTF">2024-03-25T23:48:24Z</dcterms:modified>
</cp:coreProperties>
</file>