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76C"/>
    <a:srgbClr val="4470AA"/>
    <a:srgbClr val="314659"/>
    <a:srgbClr val="8A0000"/>
    <a:srgbClr val="B31346"/>
    <a:srgbClr val="941100"/>
    <a:srgbClr val="A80000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E6673-D4A8-704E-B6A6-FFB4F55E1B53}" type="datetimeFigureOut">
              <a:rPr lang="es-ES_tradnl" smtClean="0"/>
              <a:t>20/03/2024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8AE22-AEE2-9441-926A-8CDEDC2DD53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07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4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0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53D8-ECC2-4836-A583-B4772D6B4D1A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FDDA-B13E-49FE-91C7-CD06A6EE3F9C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B4ADA32-E075-C84E-6D2D-D649F02998D7}"/>
              </a:ext>
            </a:extLst>
          </p:cNvPr>
          <p:cNvSpPr/>
          <p:nvPr userDrawn="1"/>
        </p:nvSpPr>
        <p:spPr>
          <a:xfrm>
            <a:off x="-436" y="-1838"/>
            <a:ext cx="12192436" cy="400110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txBody>
          <a:bodyPr wrap="square">
            <a:spAutoFit/>
          </a:bodyPr>
          <a:lstStyle/>
          <a:p>
            <a:endParaRPr lang="es-ES_tradnl" sz="2000" b="1" i="1" dirty="0">
              <a:solidFill>
                <a:schemeClr val="bg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9F765EF-1FB3-0E58-3990-3B5B3EFC6B45}"/>
              </a:ext>
            </a:extLst>
          </p:cNvPr>
          <p:cNvSpPr/>
          <p:nvPr userDrawn="1"/>
        </p:nvSpPr>
        <p:spPr>
          <a:xfrm>
            <a:off x="0" y="6237369"/>
            <a:ext cx="12192000" cy="620631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endParaRPr lang="es-ES_tradnl" i="1" dirty="0">
              <a:solidFill>
                <a:schemeClr val="bg1"/>
              </a:solidFill>
            </a:endParaRP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089301E2-5B55-A274-91FB-431CC4CDEDC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89" y="6327339"/>
            <a:ext cx="968991" cy="458068"/>
          </a:xfrm>
          <a:prstGeom prst="rect">
            <a:avLst/>
          </a:prstGeom>
        </p:spPr>
      </p:pic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E7BCE1-A2CC-7DC7-9497-697BC34ECB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6" t="50000" b="8469"/>
          <a:stretch/>
        </p:blipFill>
        <p:spPr>
          <a:xfrm>
            <a:off x="10306464" y="6276465"/>
            <a:ext cx="1681095" cy="5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662ECD0-524F-D46D-78D5-E04B70656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9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">
            <a:extLst>
              <a:ext uri="{FF2B5EF4-FFF2-40B4-BE49-F238E27FC236}">
                <a16:creationId xmlns:a16="http://schemas.microsoft.com/office/drawing/2014/main" id="{15F25963-BE88-EB30-F160-B71FE4547660}"/>
              </a:ext>
            </a:extLst>
          </p:cNvPr>
          <p:cNvSpPr txBox="1"/>
          <p:nvPr/>
        </p:nvSpPr>
        <p:spPr>
          <a:xfrm>
            <a:off x="3961588" y="402780"/>
            <a:ext cx="4425954" cy="5832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0" y="6237369"/>
            <a:ext cx="12192000" cy="620631"/>
          </a:xfrm>
          <a:prstGeom prst="rect">
            <a:avLst/>
          </a:prstGeom>
          <a:solidFill>
            <a:srgbClr val="2B47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/>
            <a:endParaRPr lang="es-ES_tradnl" i="1" dirty="0">
              <a:solidFill>
                <a:schemeClr val="bg1"/>
              </a:solidFill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F9B99755-2113-3F14-2D80-453337A4AE60}"/>
              </a:ext>
            </a:extLst>
          </p:cNvPr>
          <p:cNvSpPr txBox="1"/>
          <p:nvPr/>
        </p:nvSpPr>
        <p:spPr>
          <a:xfrm>
            <a:off x="4738254" y="498762"/>
            <a:ext cx="286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PRINCIPALES RESULTADOS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F3B21202-EB3E-F099-E8F3-E26499C1AC08}"/>
              </a:ext>
            </a:extLst>
          </p:cNvPr>
          <p:cNvSpPr txBox="1"/>
          <p:nvPr/>
        </p:nvSpPr>
        <p:spPr>
          <a:xfrm>
            <a:off x="4438995" y="2061556"/>
            <a:ext cx="344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Categorizar y prevalecer los resultados con mayor relevancia clínica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D9C9EEA2-35C0-6D25-C377-65714AF4C2FA}"/>
              </a:ext>
            </a:extLst>
          </p:cNvPr>
          <p:cNvSpPr txBox="1"/>
          <p:nvPr/>
        </p:nvSpPr>
        <p:spPr>
          <a:xfrm>
            <a:off x="4505498" y="4389120"/>
            <a:ext cx="290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VALORES NUMÉRICOS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RECURSOS INFOGRÁFICOS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C5EB4EA3-AF11-5747-0429-6F25E08D3204}"/>
              </a:ext>
            </a:extLst>
          </p:cNvPr>
          <p:cNvSpPr txBox="1"/>
          <p:nvPr/>
        </p:nvSpPr>
        <p:spPr>
          <a:xfrm>
            <a:off x="8839012" y="498762"/>
            <a:ext cx="298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PRINCIPALES CONCLUSIONES 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C0FF5056-F2FF-A0DA-23BD-AE2F7A22F626}"/>
              </a:ext>
            </a:extLst>
          </p:cNvPr>
          <p:cNvSpPr txBox="1"/>
          <p:nvPr/>
        </p:nvSpPr>
        <p:spPr>
          <a:xfrm>
            <a:off x="8761615" y="2061556"/>
            <a:ext cx="3067396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Mensaje principal que se quiere transmitir al lector</a:t>
            </a:r>
          </a:p>
          <a:p>
            <a:pPr algn="ctr">
              <a:spcAft>
                <a:spcPts val="1000"/>
              </a:spcAft>
            </a:pPr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(2 o 3 como máximo)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E2D4E7E9-1F89-7755-BD5E-5078910E8242}"/>
              </a:ext>
            </a:extLst>
          </p:cNvPr>
          <p:cNvSpPr txBox="1"/>
          <p:nvPr/>
        </p:nvSpPr>
        <p:spPr>
          <a:xfrm>
            <a:off x="689956" y="497420"/>
            <a:ext cx="249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PLANTEAMIENTO</a:t>
            </a:r>
          </a:p>
          <a:p>
            <a:pPr algn="ctr"/>
            <a:endParaRPr lang="es-ES_tradnl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VARIABLES A ANALIZAR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95694A2C-A7A4-F038-5C95-109101E96399}"/>
              </a:ext>
            </a:extLst>
          </p:cNvPr>
          <p:cNvSpPr txBox="1"/>
          <p:nvPr/>
        </p:nvSpPr>
        <p:spPr>
          <a:xfrm>
            <a:off x="451034" y="1987707"/>
            <a:ext cx="30590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Poblaciones, procedimientos, opciones de tratamiento…</a:t>
            </a:r>
            <a:endParaRPr lang="en-US" sz="1600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4FFD5108-2B2E-7649-486E-7E9C993C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89" y="6327339"/>
            <a:ext cx="968991" cy="458068"/>
          </a:xfrm>
          <a:prstGeom prst="rect">
            <a:avLst/>
          </a:prstGeom>
        </p:spPr>
      </p:pic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AB32557-6B83-669E-5C61-785621A760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6" t="50000" b="8469"/>
          <a:stretch/>
        </p:blipFill>
        <p:spPr>
          <a:xfrm>
            <a:off x="10306464" y="6276465"/>
            <a:ext cx="1681095" cy="5497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E9857B-76C4-D8B8-F707-E89509C2B182}"/>
              </a:ext>
            </a:extLst>
          </p:cNvPr>
          <p:cNvSpPr txBox="1"/>
          <p:nvPr/>
        </p:nvSpPr>
        <p:spPr>
          <a:xfrm>
            <a:off x="127544" y="6236896"/>
            <a:ext cx="8634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>
                <a:solidFill>
                  <a:schemeClr val="bg1"/>
                </a:solidFill>
              </a:rPr>
              <a:t>Autores (</a:t>
            </a:r>
            <a:r>
              <a:rPr lang="es-CO" dirty="0">
                <a:solidFill>
                  <a:schemeClr val="bg1"/>
                </a:solidFill>
              </a:rPr>
              <a:t>en orden de aparición)</a:t>
            </a:r>
          </a:p>
          <a:p>
            <a:r>
              <a:rPr lang="es-ES" dirty="0" err="1">
                <a:solidFill>
                  <a:schemeClr val="bg1"/>
                </a:solidFill>
              </a:rPr>
              <a:t>Rev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Colomb</a:t>
            </a:r>
            <a:r>
              <a:rPr lang="es-ES" dirty="0">
                <a:solidFill>
                  <a:schemeClr val="bg1"/>
                </a:solidFill>
              </a:rPr>
              <a:t> Cir. </a:t>
            </a:r>
            <a:r>
              <a:rPr lang="es-ES" dirty="0" err="1">
                <a:solidFill>
                  <a:schemeClr val="bg1"/>
                </a:solidFill>
              </a:rPr>
              <a:t>año;volumen</a:t>
            </a:r>
            <a:r>
              <a:rPr lang="es-ES" dirty="0">
                <a:solidFill>
                  <a:schemeClr val="bg1"/>
                </a:solidFill>
              </a:rPr>
              <a:t>(número). DOI: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66FF932-CB4B-384D-6167-E5713D03FE63}"/>
              </a:ext>
            </a:extLst>
          </p:cNvPr>
          <p:cNvSpPr txBox="1"/>
          <p:nvPr/>
        </p:nvSpPr>
        <p:spPr>
          <a:xfrm>
            <a:off x="323385" y="5670"/>
            <a:ext cx="1150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TÍTULO (EN UNA FRASE)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313431-4148-F6BC-6902-540EEBAD23CB}"/>
              </a:ext>
            </a:extLst>
          </p:cNvPr>
          <p:cNvSpPr txBox="1"/>
          <p:nvPr/>
        </p:nvSpPr>
        <p:spPr>
          <a:xfrm>
            <a:off x="36291" y="-6594"/>
            <a:ext cx="275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i="1" dirty="0">
                <a:solidFill>
                  <a:schemeClr val="bg1"/>
                </a:solidFill>
              </a:rPr>
              <a:t>(Opción 1)</a:t>
            </a:r>
            <a:endParaRPr lang="es-CO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8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2846" y="436355"/>
            <a:ext cx="9164340" cy="5760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67E31-A146-E07F-B3B7-EF90371A9379}"/>
              </a:ext>
            </a:extLst>
          </p:cNvPr>
          <p:cNvSpPr txBox="1"/>
          <p:nvPr/>
        </p:nvSpPr>
        <p:spPr>
          <a:xfrm>
            <a:off x="167441" y="753471"/>
            <a:ext cx="249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PLANTEAMIENTO</a:t>
            </a:r>
          </a:p>
          <a:p>
            <a:pPr algn="ctr"/>
            <a:endParaRPr lang="es-ES_tradnl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VARIABLES A ANALIZAR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5889CA26-8662-A36F-14D8-EA6298AA911D}"/>
              </a:ext>
            </a:extLst>
          </p:cNvPr>
          <p:cNvSpPr txBox="1"/>
          <p:nvPr/>
        </p:nvSpPr>
        <p:spPr>
          <a:xfrm>
            <a:off x="3798911" y="753471"/>
            <a:ext cx="286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PRINCIPALES RESULTADOS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95BF67-84A9-3E0F-1813-C896C1C829F6}"/>
              </a:ext>
            </a:extLst>
          </p:cNvPr>
          <p:cNvSpPr txBox="1"/>
          <p:nvPr/>
        </p:nvSpPr>
        <p:spPr>
          <a:xfrm>
            <a:off x="8321208" y="753470"/>
            <a:ext cx="3304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rgbClr val="2B476C"/>
                </a:solidFill>
                <a:ea typeface="Avenir Book" charset="0"/>
                <a:cs typeface="Avenir Book" charset="0"/>
              </a:rPr>
              <a:t>PRINCIPALES CONCLUSIONES</a:t>
            </a:r>
            <a:endParaRPr lang="en-US" b="1" dirty="0">
              <a:solidFill>
                <a:srgbClr val="2B476C"/>
              </a:solidFill>
              <a:ea typeface="Avenir Book" charset="0"/>
              <a:cs typeface="Avenir Book" charset="0"/>
            </a:endParaRPr>
          </a:p>
          <a:p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4C10BA-0E40-A978-8C7C-BFC2EAAE16AF}"/>
              </a:ext>
            </a:extLst>
          </p:cNvPr>
          <p:cNvSpPr txBox="1"/>
          <p:nvPr/>
        </p:nvSpPr>
        <p:spPr>
          <a:xfrm>
            <a:off x="36291" y="-6594"/>
            <a:ext cx="275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i="1" dirty="0">
                <a:solidFill>
                  <a:schemeClr val="bg1"/>
                </a:solidFill>
              </a:rPr>
              <a:t>(Opción 2)</a:t>
            </a:r>
            <a:endParaRPr lang="es-CO" b="1" i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763CB8-3280-26B2-3486-165C4ADD5E47}"/>
              </a:ext>
            </a:extLst>
          </p:cNvPr>
          <p:cNvSpPr txBox="1"/>
          <p:nvPr/>
        </p:nvSpPr>
        <p:spPr>
          <a:xfrm>
            <a:off x="127544" y="6236896"/>
            <a:ext cx="8634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>
                <a:solidFill>
                  <a:schemeClr val="bg1"/>
                </a:solidFill>
              </a:rPr>
              <a:t>Autores (</a:t>
            </a:r>
            <a:r>
              <a:rPr lang="es-CO" dirty="0">
                <a:solidFill>
                  <a:schemeClr val="bg1"/>
                </a:solidFill>
              </a:rPr>
              <a:t>en orden de aparición)</a:t>
            </a:r>
          </a:p>
          <a:p>
            <a:r>
              <a:rPr lang="es-ES" dirty="0" err="1">
                <a:solidFill>
                  <a:schemeClr val="bg1"/>
                </a:solidFill>
              </a:rPr>
              <a:t>Rev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Colomb</a:t>
            </a:r>
            <a:r>
              <a:rPr lang="es-ES" dirty="0">
                <a:solidFill>
                  <a:schemeClr val="bg1"/>
                </a:solidFill>
              </a:rPr>
              <a:t> Cir. </a:t>
            </a:r>
            <a:r>
              <a:rPr lang="es-ES" dirty="0" err="1">
                <a:solidFill>
                  <a:schemeClr val="bg1"/>
                </a:solidFill>
              </a:rPr>
              <a:t>año;volumen</a:t>
            </a:r>
            <a:r>
              <a:rPr lang="es-ES" dirty="0">
                <a:solidFill>
                  <a:schemeClr val="bg1"/>
                </a:solidFill>
              </a:rPr>
              <a:t>(número). DOI: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E7386C51-7EBA-23AE-0DF8-DEB34F498BEE}"/>
              </a:ext>
            </a:extLst>
          </p:cNvPr>
          <p:cNvSpPr txBox="1"/>
          <p:nvPr/>
        </p:nvSpPr>
        <p:spPr>
          <a:xfrm>
            <a:off x="323385" y="5670"/>
            <a:ext cx="1150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TÍTULO (EN UNA FRASE)</a:t>
            </a:r>
          </a:p>
        </p:txBody>
      </p:sp>
    </p:spTree>
    <p:extLst>
      <p:ext uri="{BB962C8B-B14F-4D97-AF65-F5344CB8AC3E}">
        <p14:creationId xmlns:p14="http://schemas.microsoft.com/office/powerpoint/2010/main" val="1725887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110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M Targarona</dc:creator>
  <cp:lastModifiedBy>Revista Colombiana de Cirugía</cp:lastModifiedBy>
  <cp:revision>134</cp:revision>
  <dcterms:created xsi:type="dcterms:W3CDTF">2017-06-05T19:32:59Z</dcterms:created>
  <dcterms:modified xsi:type="dcterms:W3CDTF">2024-03-20T15:45:00Z</dcterms:modified>
</cp:coreProperties>
</file>